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9"/>
  </p:notesMasterIdLst>
  <p:sldIdLst>
    <p:sldId id="378" r:id="rId3"/>
    <p:sldId id="380" r:id="rId4"/>
    <p:sldId id="381" r:id="rId5"/>
    <p:sldId id="411" r:id="rId6"/>
    <p:sldId id="383" r:id="rId7"/>
    <p:sldId id="392" r:id="rId8"/>
    <p:sldId id="384" r:id="rId9"/>
    <p:sldId id="385" r:id="rId10"/>
    <p:sldId id="394" r:id="rId11"/>
    <p:sldId id="393" r:id="rId12"/>
    <p:sldId id="386" r:id="rId13"/>
    <p:sldId id="387" r:id="rId14"/>
    <p:sldId id="409" r:id="rId15"/>
    <p:sldId id="396" r:id="rId16"/>
    <p:sldId id="415" r:id="rId17"/>
    <p:sldId id="410" r:id="rId18"/>
    <p:sldId id="417" r:id="rId19"/>
    <p:sldId id="388" r:id="rId20"/>
    <p:sldId id="400" r:id="rId21"/>
    <p:sldId id="413" r:id="rId22"/>
    <p:sldId id="414" r:id="rId23"/>
    <p:sldId id="416" r:id="rId24"/>
    <p:sldId id="389" r:id="rId25"/>
    <p:sldId id="404" r:id="rId26"/>
    <p:sldId id="390" r:id="rId27"/>
    <p:sldId id="39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27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F75CB-9D08-4E17-8B2F-A69C5ECA20A2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5309D-6827-4B9B-A243-46CC1CFE27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408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10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C5B9B5-1A54-74C6-7F12-22835B563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485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11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F187BC8-002D-D5D3-5C86-2E062BDB7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81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12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41401813-473A-1529-B4CF-DCD9E0390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280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6F78763-E230-04A2-8556-C895A3367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627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B986A4B3-EC50-9B50-60E7-9B8FEB58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0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7E04-DB02-A329-8F7C-724FCAE3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BA0F8C-F1E0-CB37-77ED-7DB24FC9A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070A5E-5E6C-EE15-ED51-3B58EB5CB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15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77A85E72-664F-5ACA-D8EF-9FE6C88D0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083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2B87C0B-B5D6-A678-5F91-6B481560F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16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5BEC-F786-E9D1-F16F-2025C267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4FE8B6-0519-9C4E-ED29-E2C850745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1CCD54-F9F6-27C3-88E2-88FB027CE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F56170DE-EF21-027B-707D-787415CAC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6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253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8470AE8C-D94D-DAAD-F2C4-72E994DD6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039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BC304-7B0F-A097-396E-22467992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49368D-5C7E-A9D7-7569-6E6BF5209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074A86-3450-602D-DE45-D32721B1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ECF997-3561-6471-B011-CB91168F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267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F4A3-48D2-8ACE-8A9F-B3E47CD8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CBEA66-1067-09FA-3FD3-FF4FD5F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920DB5-0427-1D3A-EB31-2A1E3C5B5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2E9CC4-BE6D-0397-4DE2-4895971DA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9C2E3-C43E-D88D-A1A3-4452F10F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B1AE1B-620D-2C5D-F9A4-698727CB2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E127FA-18A3-CFAF-8CF9-6A91880FA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71DF71-37F9-2087-2931-F96400ECA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70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DC1E1BD-7E9D-6EAC-356B-E0B6D8668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38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60D9C27-B16D-1C8C-FC4C-CC312214B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485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118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94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2C57060-AB4C-901B-4E4A-8C2C21E64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99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09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5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FE99A402-2A5A-1F4E-77B7-2DA3DD869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07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919DDC36-F020-133F-F09B-A6294957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04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8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BFABFB-0872-11C6-811E-3068AC32E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69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C8CE0D8-CBC5-9EE7-DBF3-1C65EA612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4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A3B1-7F98-4916-92F0-A8397972C27D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23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28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A80-04A5-4DE9-BAAC-FA73423058A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25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AE75-EE92-5333-172C-CF6990498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661C69-B36C-19B4-88A9-D8AA53210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4AC44-7E15-D4C3-6F86-9C4B80C0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1DD7-0BF3-4220-A3F2-B5EB7AE7033F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7800DB-17C7-7C45-2994-74703638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95612-8FDE-EDF2-6EF0-53A017F0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178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E255C-F98F-D98F-DDD7-A8F453E4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6C42B-46D0-53A9-5DB1-B3B09CC9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664BB6-8214-F6B6-DA0A-A915589B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0C9A-E1A7-435B-982E-F6910DDB88AA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E53A0-9D60-3281-64C9-0636F0D3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C94B7-3D71-5342-A8C4-2E878CDC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07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59F7-9786-AEA3-67DE-29DEB88D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B27871-434B-C6F5-2303-881E13DA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592A4-C853-E78D-6537-E09B15F6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ACDC-AD6B-4294-91D3-4677CC8D7415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E42D9F-5703-59C9-9548-E1FEBD83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38A96-EFC2-90C2-4F72-D40205F5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17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FFA3-1D4E-00A9-C179-91CDDEE1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6E0F5-6324-EAE6-83EA-2FA1E66A7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EB0CEB-011C-7E03-E258-A9CA80F4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9D2FB5-0CAE-AE17-93BD-8FC21C55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CF1B-2E66-49B0-99BB-E82CA704D713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874759-6D0E-EFAB-CCD5-9299BD33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E7532-9877-8D19-8F2B-FCA47989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442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D1251-A6B9-E2B5-86F5-2A075333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515F5F-D81D-05D5-3B8E-0FF688417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BDFC6-7BE4-B95D-A122-C44C4C9E2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3791E8-CC4A-B956-6127-F67D7737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7BE561-D709-F9FC-F353-C454C2C8C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7ACF21-33E9-4F69-DB52-742FAED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61AB-ECB8-4128-8C36-540E50E443C3}" type="datetime1">
              <a:rPr lang="es-ES" smtClean="0"/>
              <a:t>24/04/2025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46FC43-68AB-EFD1-5E5E-9553F9DC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C4DB4B-F711-63C7-5CFD-678A349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45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4BBDF-8F5D-6379-9DF7-C27D3BBF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6BC1D3-4679-7903-765F-845BDBF6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33E1-4785-4472-863C-57986A7C6CE8}" type="datetime1">
              <a:rPr lang="es-ES" smtClean="0"/>
              <a:t>24/04/2025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D5179D-F337-2E51-E5D8-3312C584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6F1807-1908-F0BE-1C89-EDB702A8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66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909C63-919B-4697-F465-25AEA360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2B2B-326F-4F8E-9EE2-38E7A84D4823}" type="datetime1">
              <a:rPr lang="es-ES" smtClean="0"/>
              <a:t>24/04/2025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663FC-FC93-47CF-9F4D-9EC29214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99174-8CA0-F364-AF79-2BE464E8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159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436CB-62A1-8F89-6217-29C79364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189EA-ADAE-2A70-21D7-49F8DFDA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BF382-AE9A-4753-CA24-EA25649C3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DE1D67-EAC6-65ED-D0D4-2FB26634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477C-7C41-4DF7-857E-7D2A5A74840F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09D276-B147-1006-53A9-484CB8CC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79BE37-5CA5-E64B-5E39-DB1487FB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71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B2A6-146A-4FAB-8E15-80C55871ACA2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929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AB9C6-E0CC-165F-E5D8-6C0C32E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B18229-B9FF-2BE4-A259-23E02965E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2366C6-E200-73A1-8049-1633CA73E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787DC8-4410-8C79-D593-83C2723E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A087-A66B-40F9-B040-0BDD0CE2257A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C55B5-B246-717B-8D5B-DC9EBD1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C5E662-20F4-107C-BE1B-A201010F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38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088B-2618-DD20-BB82-145CCD5D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CC1A7D-9AFF-FB18-FFE1-3D78F10C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43484-DC8F-CBAE-AA6C-A8BBF948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2CD7-BDBC-4F0B-9AF2-99060C852462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ECFDD-9324-930E-7AE8-8D58747B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BAF6F-BB0C-5DF7-93C5-05A465F7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633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8DCFD4-814F-36CA-3C3E-94F4D0C3C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90140A-DA92-6AA2-0499-5966297E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4AD5F-314E-C6F5-BBE3-6BBE1367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1E66-C557-4413-890A-1E377E135DE4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47552-851B-DB67-6689-11C159AC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577B8-8571-47F4-F778-9FFF01C6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14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E7A2-FE12-4993-A972-FEB08677B690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08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A4B5-D97A-40BD-9EDD-9854078CAA1D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8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8F46-9004-415E-B8FD-85597F7D2037}" type="datetime1">
              <a:rPr lang="es-ES" smtClean="0"/>
              <a:t>24/04/2025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07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85BA-6A65-4321-AB41-E0BF4CBA3345}" type="datetime1">
              <a:rPr lang="es-ES" smtClean="0"/>
              <a:t>24/04/2025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4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53A3-072D-41F2-8C6E-FA4D4E041A90}" type="datetime1">
              <a:rPr lang="es-ES" smtClean="0"/>
              <a:t>24/04/2025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660583" y="6573417"/>
            <a:ext cx="20574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40482B92-0E22-4CFF-9D39-6408405BDC1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40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A575-0112-4747-B51A-89FA71B1F32E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6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A968-079C-40C4-8A5A-FBD25E8FD1CF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2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A6255-6BD0-4C26-B76B-18F5D8B9CEE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6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02A7E0-18B2-C171-C36F-8030FA90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73C7F-9D57-0237-C7F2-1AB05C52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DC88E-B44B-CE27-C82F-E1B45C1EE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A5CFB-D989-4CE9-9396-33001D868A0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C152B-C597-DFA6-3F6A-BB5A1862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C92BAC-B893-04D1-BE55-241DD78CE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35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5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2.svg"/><Relationship Id="rId4" Type="http://schemas.openxmlformats.org/officeDocument/2006/relationships/image" Target="../media/image42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2.svg"/><Relationship Id="rId10" Type="http://schemas.openxmlformats.org/officeDocument/2006/relationships/image" Target="../media/image65.png"/><Relationship Id="rId4" Type="http://schemas.openxmlformats.org/officeDocument/2006/relationships/image" Target="../media/image1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9.jpe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2.svg"/><Relationship Id="rId10" Type="http://schemas.openxmlformats.org/officeDocument/2006/relationships/image" Target="../media/image38.jpe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3047FDB-373C-9DF1-B771-0C2F5957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502" y="533400"/>
            <a:ext cx="3012996" cy="3012996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E310D77-F363-49CF-9193-33D9DEF9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991" y="2988093"/>
            <a:ext cx="7633251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Gestor de pacientes en una clínica dental 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3F7C984-F704-4468-81B7-1BA2C055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7" y="4591655"/>
            <a:ext cx="5317166" cy="6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Autor: Roberto Moreno Muñoz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Tutor: Alberto Castedo Espeso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54AEA30-E4E3-451D-A1F2-EBA40561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426" y="5553166"/>
            <a:ext cx="4548017" cy="27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2S2425 - 25 de Abril de 2024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023C3A-D1DC-88A6-C2E1-DBC9737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49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E5F1C51-810E-FA25-C949-6A8DD333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90" y="256002"/>
            <a:ext cx="1589311" cy="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2D0894-1262-EC2D-863A-61FEBCFB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3712AB-4B97-5B75-19E4-454EE044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>
                <a:solidFill>
                  <a:schemeClr val="tx1"/>
                </a:solidFill>
              </a:rPr>
              <a:t>1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76F6-7D8B-A7A6-54E2-CD0E5D6B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9F9977E-383F-2EB8-576A-A4CCEC30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36B7706-7D8D-EBAD-4FEF-C6E140CB738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9193E4C-A74F-DC06-A23D-5BC8639F19B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D077F4-D132-5C34-AA42-24936007FB6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GitHub - Wikipedia, la enciclopedia libre">
            <a:extLst>
              <a:ext uri="{FF2B5EF4-FFF2-40B4-BE49-F238E27FC236}">
                <a16:creationId xmlns:a16="http://schemas.microsoft.com/office/drawing/2014/main" id="{16692C05-27F3-19BC-2B56-E78FCE20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8" y="1997072"/>
            <a:ext cx="1524446" cy="15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nventional Commits Specification | by Ashish Singh | DevOps.dev">
            <a:extLst>
              <a:ext uri="{FF2B5EF4-FFF2-40B4-BE49-F238E27FC236}">
                <a16:creationId xmlns:a16="http://schemas.microsoft.com/office/drawing/2014/main" id="{F1CEA8BE-DA66-CFB3-35C2-80A34216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1836641"/>
            <a:ext cx="4480560" cy="16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ffice 365 Subscription Benefits | Valto | UK Based Experts">
            <a:extLst>
              <a:ext uri="{FF2B5EF4-FFF2-40B4-BE49-F238E27FC236}">
                <a16:creationId xmlns:a16="http://schemas.microsoft.com/office/drawing/2014/main" id="{980019B6-C939-4218-B34B-E4D38CFB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72" y="3651356"/>
            <a:ext cx="3054096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OBS Studio | ADIGITAL | UPV">
            <a:extLst>
              <a:ext uri="{FF2B5EF4-FFF2-40B4-BE49-F238E27FC236}">
                <a16:creationId xmlns:a16="http://schemas.microsoft.com/office/drawing/2014/main" id="{5FA83D37-6BCE-0705-B15C-9D300663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6" y="4051746"/>
            <a:ext cx="2664764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E9D0BA1-F10E-6876-88E7-8261B2A46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531" y="5178404"/>
            <a:ext cx="1680378" cy="1194035"/>
          </a:xfrm>
          <a:prstGeom prst="rect">
            <a:avLst/>
          </a:prstGeom>
        </p:spPr>
      </p:pic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B033439E-D8FA-7F96-E2D6-7B0FF60B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10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A320BC4-2777-0603-2E70-316FFAE4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2CDAD-669D-2256-6480-48159E26C8B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146" name="Picture 2" descr="WebStorm - Desata el Potencial de tu Desarrollo Web">
            <a:extLst>
              <a:ext uri="{FF2B5EF4-FFF2-40B4-BE49-F238E27FC236}">
                <a16:creationId xmlns:a16="http://schemas.microsoft.com/office/drawing/2014/main" id="{D0800D60-37D2-ED6B-D512-761E18C5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13" y="4229871"/>
            <a:ext cx="892958" cy="8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ellij IDEA">
            <a:extLst>
              <a:ext uri="{FF2B5EF4-FFF2-40B4-BE49-F238E27FC236}">
                <a16:creationId xmlns:a16="http://schemas.microsoft.com/office/drawing/2014/main" id="{0F890FCC-3204-A90B-B241-E0CFA4DB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4228823"/>
            <a:ext cx="969263" cy="96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Create a Database in MySQL with MySQL Workbench">
            <a:extLst>
              <a:ext uri="{FF2B5EF4-FFF2-40B4-BE49-F238E27FC236}">
                <a16:creationId xmlns:a16="http://schemas.microsoft.com/office/drawing/2014/main" id="{2F7A7FA3-1363-3378-0988-21548167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6" y="5355326"/>
            <a:ext cx="1680378" cy="8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1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EAE2-925D-F377-D720-70B6A6CA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7CC4D5B-6F82-F060-5E12-894530BD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F711A37-52D2-4635-403D-792300AFFE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0C7F794-7484-918F-D15A-83FE692D5ED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74051-478B-EB40-0834-8E5669673B28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447219-B209-A20B-4D9E-E73A3B3B4F37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Gantt</a:t>
            </a:r>
            <a:endParaRPr lang="es-ES" dirty="0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F7139DA-1D6C-9426-8C65-A774E19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11</a:t>
            </a:fld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A2D311-C303-C05F-6EE4-96C5954748D5}"/>
              </a:ext>
            </a:extLst>
          </p:cNvPr>
          <p:cNvSpPr txBox="1"/>
          <p:nvPr/>
        </p:nvSpPr>
        <p:spPr>
          <a:xfrm>
            <a:off x="6134827" y="2683954"/>
            <a:ext cx="202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Estimado</a:t>
            </a:r>
            <a:r>
              <a:rPr lang="es-ES" dirty="0"/>
              <a:t>: </a:t>
            </a:r>
            <a:r>
              <a:rPr lang="es-ES" b="1" dirty="0"/>
              <a:t>48 días</a:t>
            </a:r>
          </a:p>
          <a:p>
            <a:r>
              <a:rPr lang="es-ES" b="1" dirty="0"/>
              <a:t>Real</a:t>
            </a:r>
            <a:r>
              <a:rPr lang="es-ES" dirty="0"/>
              <a:t>:            </a:t>
            </a:r>
            <a:r>
              <a:rPr lang="es-ES" b="1" dirty="0">
                <a:solidFill>
                  <a:srgbClr val="FFC000"/>
                </a:solidFill>
              </a:rPr>
              <a:t>49 días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44DB156-4DEA-7DBB-7797-C34B2DC7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2" y="1873374"/>
            <a:ext cx="4858392" cy="443896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A1B4596-B97D-910B-33D4-E36FA7F9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517DA-4A75-DEA4-C16E-A05214A7CA1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47522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577F-58FC-FB5B-A0F5-3A7B3CFB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5F42CB4-F076-07CD-2281-38A82DA6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F5382A9-8F4D-205D-416B-6043BAA3BC16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F6D34CF-9397-7127-F8C0-7983E6DB02A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947BAC-3169-1F9A-F307-C9F07118605B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B7292F-42C7-CC6C-BD3B-306915AA91DE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 DAFO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AD19CF-C30B-43BC-FCD3-E1D7CA8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8FCC417-C899-33BC-D4AA-65419D3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7485C5-10CF-408F-0F1B-34B9FC93CE0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BA785C-F1C9-17FB-0443-36BFA0BF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072" y="1865678"/>
            <a:ext cx="6073512" cy="41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EF8C-2D55-F8D4-8431-E5D13656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1317857-2675-134C-593C-C02C9F1B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C2340FE-4D6A-0C7B-60E2-410B2A42008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A10A8EA-F180-6A2C-9F0B-1D1578420CF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332AF-946F-CFC7-61A4-785E6732D397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C10D9-82BE-DC7A-C773-E79847096B9B}"/>
              </a:ext>
            </a:extLst>
          </p:cNvPr>
          <p:cNvSpPr/>
          <p:nvPr/>
        </p:nvSpPr>
        <p:spPr>
          <a:xfrm>
            <a:off x="438912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Requerimientos funcionales y no funcionales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043503D2-ACE3-FF81-3C45-92E13177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13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1A18DEC-B61E-4DDB-0156-2F0349E8C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1077C2-5235-9B42-7851-10ADF194668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FCEAD3-2003-EF50-4FDD-7D750047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16" y="1840771"/>
            <a:ext cx="6030167" cy="24482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45305C-2D0B-D7D0-162B-7FF6114EC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739" y="4418309"/>
            <a:ext cx="4189764" cy="19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B810-6A38-D687-B85F-E1C8D944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7F4BC8F-0C38-371B-8447-9EECB3CB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B501B52-8B60-E4F2-285A-CA596C4D669E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41B7E6F-83AE-5AC7-BE44-24822E7F87C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DB6FAC-AD2E-673A-F2F7-9A4E4CAFE8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DCE0FB37-6F36-3AB7-878E-6005B5AB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14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E7956CD-ABEC-5B5B-E831-1F40AE3B5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46DA96-CE2A-4B22-8300-D61F7DB58420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414C24F4-3128-F061-C6FA-7F5C0F2BB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1141251"/>
            <a:ext cx="6949440" cy="5425193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327E093-4866-E288-8FE9-54CC5871330B}"/>
              </a:ext>
            </a:extLst>
          </p:cNvPr>
          <p:cNvSpPr/>
          <p:nvPr/>
        </p:nvSpPr>
        <p:spPr>
          <a:xfrm>
            <a:off x="457200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Entidad-Relación</a:t>
            </a:r>
          </a:p>
        </p:txBody>
      </p:sp>
    </p:spTree>
    <p:extLst>
      <p:ext uri="{BB962C8B-B14F-4D97-AF65-F5344CB8AC3E}">
        <p14:creationId xmlns:p14="http://schemas.microsoft.com/office/powerpoint/2010/main" val="30312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70AD-75FB-2DA3-BDD3-F23684BF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41C7C2D-27CF-0AB8-6A60-75953A91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4216AE6-6EC8-21C7-0880-5E7CA6CD0FF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0C5021C-66A3-418A-64C6-F8CC5D6B904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D86D1F-929C-3467-664B-903409B26C9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2B4DFA22-410D-2203-BAF9-D7166260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4052B1D-3EDE-CD0D-5D0F-7A011A86C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F77DB4-47C4-E678-6D1C-F25983A6AAD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AB771484-D9D2-AB72-E507-3343CC670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76" y="1186560"/>
            <a:ext cx="6814963" cy="539366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6047A3B-4F35-59E0-3571-3931E042DEAA}"/>
              </a:ext>
            </a:extLst>
          </p:cNvPr>
          <p:cNvSpPr/>
          <p:nvPr/>
        </p:nvSpPr>
        <p:spPr>
          <a:xfrm>
            <a:off x="4572000" y="570864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relacional</a:t>
            </a:r>
          </a:p>
        </p:txBody>
      </p:sp>
    </p:spTree>
    <p:extLst>
      <p:ext uri="{BB962C8B-B14F-4D97-AF65-F5344CB8AC3E}">
        <p14:creationId xmlns:p14="http://schemas.microsoft.com/office/powerpoint/2010/main" val="32329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6B58-28B8-DFAA-87BC-399C520D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56A99055-941E-C3DA-5A25-271E84E4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76EEE90-AF47-7CBF-9B69-A1A9B3487DC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CF3A79F-B734-7881-9F02-2C21D37A399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C8CE9E-9FD3-54C3-F9DF-ADFAD727DCF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B593DCD-599E-E9CB-FED0-92320AF9CFEB}"/>
              </a:ext>
            </a:extLst>
          </p:cNvPr>
          <p:cNvSpPr/>
          <p:nvPr/>
        </p:nvSpPr>
        <p:spPr>
          <a:xfrm>
            <a:off x="4440357" y="104445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casos de uso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2F2AE61-B0C0-D735-9EA7-3E6CD86A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16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0BD3D7C-898E-7260-AA91-7B38C1268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8D70951-724C-C2FD-A850-3A1004F5404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794CB353-1C6D-0A8F-5377-FECDEAA46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16" y="1997072"/>
            <a:ext cx="2884941" cy="446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A4A6EE9-2F88-DC49-E410-EE331A4E2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971799"/>
            <a:ext cx="4572000" cy="207027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E3BE16E-FB71-EEF5-59FB-BBB1B34DBC28}"/>
              </a:ext>
            </a:extLst>
          </p:cNvPr>
          <p:cNvSpPr txBox="1"/>
          <p:nvPr/>
        </p:nvSpPr>
        <p:spPr>
          <a:xfrm>
            <a:off x="3991896" y="4876583"/>
            <a:ext cx="4983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PENDIENTE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3871-F0E4-04B3-A5EB-AD52C531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3955949-E029-EB43-A6FB-5CE45ACE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ED04E397-1A61-1618-DE8D-047FDDA25BF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75C62C24-C34C-9492-E874-E40904A9A750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EAF84B-6529-0C80-F56B-123ED661F16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9A0C54B-7DCC-5131-E2DA-866DE2C66202}"/>
              </a:ext>
            </a:extLst>
          </p:cNvPr>
          <p:cNvSpPr/>
          <p:nvPr/>
        </p:nvSpPr>
        <p:spPr>
          <a:xfrm>
            <a:off x="4440357" y="104445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B212BA5C-A52B-EE83-125F-976BB2B1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17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0D24FF-2C2F-47D8-08D2-FF7826101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861906-5D1F-0C8C-B6EE-8311D23F9B5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3E1090-FD7D-31DA-698D-42D59C5F846C}"/>
              </a:ext>
            </a:extLst>
          </p:cNvPr>
          <p:cNvSpPr txBox="1"/>
          <p:nvPr/>
        </p:nvSpPr>
        <p:spPr>
          <a:xfrm>
            <a:off x="2514600" y="3364992"/>
            <a:ext cx="4983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PENDIENTE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1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89D4-CFE0-AFC3-59E8-CF2F78A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30F073ED-69FE-A169-FF77-943E221A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DC0DFE6-ED27-B536-4EBD-55FA94E6F42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BBE26FF-36C6-0346-866E-83F45C42FBAB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F42E8-E666-CC73-5426-D3248E57C86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CE88CB-DAE2-580E-09A5-24F0FC587D0D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Mockup</a:t>
            </a:r>
            <a:endParaRPr lang="es-ES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9E6B129-F563-C0E7-3FE5-D3474D1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87389A-39E0-8208-F472-BED185071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D64562-84C1-DECB-1F90-529B3562F3F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6D67F5C-92DD-203C-006E-57F61E6C1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0" y="1883869"/>
            <a:ext cx="4357820" cy="2538184"/>
          </a:xfrm>
          <a:prstGeom prst="rect">
            <a:avLst/>
          </a:prstGeom>
        </p:spPr>
      </p:pic>
      <p:pic>
        <p:nvPicPr>
          <p:cNvPr id="10" name="Imagen 9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F7910BE6-1DAA-E98C-C6AD-4B146FA57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41" y="1883869"/>
            <a:ext cx="4304862" cy="2538184"/>
          </a:xfrm>
          <a:prstGeom prst="rect">
            <a:avLst/>
          </a:prstGeom>
        </p:spPr>
      </p:pic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C8D1340-7642-29BB-69DE-A64F764D2C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01" y="4487180"/>
            <a:ext cx="3544546" cy="19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CDDD-54E1-A9D3-3FDC-EDDBDB81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DBEA661-60FC-88A0-3ADE-5BB44194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A97573F-480E-8D37-2903-11CD1B9EE2F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A65F3DD-C274-4147-D154-0FE172CA37E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C04A6-F9A7-36CF-B62D-6BB1D30CE3F5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87761712-D8D4-A5BA-42C1-5DDF34E8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19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8C17B28-D326-1ACA-C400-F47FE0F53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69F45C-97DF-188E-9C89-6AD1872A0C0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7170" name="Picture 2" descr="Curso de Bootstrap 5: Completo, Práctico y Desde Cero">
            <a:extLst>
              <a:ext uri="{FF2B5EF4-FFF2-40B4-BE49-F238E27FC236}">
                <a16:creationId xmlns:a16="http://schemas.microsoft.com/office/drawing/2014/main" id="{32880CB0-F9CF-A566-8B3A-EEAB29E22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09" y="1806612"/>
            <a:ext cx="2953512" cy="166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SS - Adaweb">
            <a:extLst>
              <a:ext uri="{FF2B5EF4-FFF2-40B4-BE49-F238E27FC236}">
                <a16:creationId xmlns:a16="http://schemas.microsoft.com/office/drawing/2014/main" id="{2637CB5D-218B-7CCF-F079-C2AFB05A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205" y="1668044"/>
            <a:ext cx="2644902" cy="18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lexbox en CSS: La guía definitiva para dominar el diseño flexible - Master  Code Pro">
            <a:extLst>
              <a:ext uri="{FF2B5EF4-FFF2-40B4-BE49-F238E27FC236}">
                <a16:creationId xmlns:a16="http://schemas.microsoft.com/office/drawing/2014/main" id="{CC31950D-14EE-6278-0228-A8AD5485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860620"/>
            <a:ext cx="2800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otstrap flexbox | How does flexbox work in Bootstrap with examples?">
            <a:extLst>
              <a:ext uri="{FF2B5EF4-FFF2-40B4-BE49-F238E27FC236}">
                <a16:creationId xmlns:a16="http://schemas.microsoft.com/office/drawing/2014/main" id="{139370A5-9A12-243C-A077-1BD947DC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61" y="3671657"/>
            <a:ext cx="2875458" cy="254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Íconos de suma en SVG, PNG, AI para descargar">
            <a:extLst>
              <a:ext uri="{FF2B5EF4-FFF2-40B4-BE49-F238E27FC236}">
                <a16:creationId xmlns:a16="http://schemas.microsoft.com/office/drawing/2014/main" id="{CEC3FD69-8B61-91A9-F6AC-132D23D0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57" y="1911863"/>
            <a:ext cx="1450848" cy="14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FF30-0C7A-E9EC-A9CF-89A692C1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215FC6-D80F-61AF-7BA1-90D0147CA54F}"/>
              </a:ext>
            </a:extLst>
          </p:cNvPr>
          <p:cNvSpPr txBox="1"/>
          <p:nvPr/>
        </p:nvSpPr>
        <p:spPr>
          <a:xfrm>
            <a:off x="569617" y="2079368"/>
            <a:ext cx="8004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Motivación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Estado del arte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Tecnologías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Planificación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Diseño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Pruebas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Demostración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Conclusiones y vías futuras</a:t>
            </a:r>
            <a:endParaRPr lang="es-ES" sz="2000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algn="just"/>
            <a:endParaRPr lang="es-ES" sz="2000" dirty="0">
              <a:solidFill>
                <a:srgbClr val="0044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0819E08-9266-3A1A-9677-165DD6B1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A169F26-CFE2-95F1-C0EC-CEBA6831D29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42092FF-1E4B-D889-0D85-8065F2CA939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1C897A-28C8-98FB-9D34-FF0CD164ADD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Índice de contenidos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03CC20-A1F0-8169-16DF-2287FE0A3E9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E19D6ED-353A-AD36-80E1-C69D8490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176E47C-5DCF-5CC7-D46B-999D21EAC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5CDE-691F-D547-BCC3-41E58773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E9E5E67-AE6A-6B43-635D-E759824F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46B81E-CB8F-B049-A34C-695CA144B56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18052C25-86CE-1429-0DE7-8A2DA8A83170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182577-75D0-1044-EBDA-A6FD6D7391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379F4E-B440-30F5-753E-DB975915D2A3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38F21E3-2AC7-291F-9CBE-B9E46508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20</a:t>
            </a:fld>
            <a:endParaRPr lang="es-ES"/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D22BFF2-BB73-D049-7F94-0FD7BD47F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01" y="1809529"/>
            <a:ext cx="6195597" cy="43818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8F367AB-4614-2B93-51C0-A0ED619F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3ABFB-A1A9-0EC9-F1B6-FBE29A3F548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3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FE9C26ED-914B-CAB8-4DB6-59D5CF0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25" y="987849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9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64FC-82D8-481B-5DA9-61B641C9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B0F02B0-C32D-C8DF-1736-68940C6D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C8A3E56-2288-A174-2107-2B15CB007C5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314AB29-701B-7EFD-0EC3-DC9A76AD092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E556E-815C-EC66-9614-DA0239983D32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331C2A-F820-19F9-81FA-51292EEFC838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968C59AA-5292-EED3-3FA5-CEA3019B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7F399B-D87C-124A-CE37-A1CC849AA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43" y="1758715"/>
            <a:ext cx="6164913" cy="45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F6F329C-B48F-4F5D-9233-28DC475F7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84" y="7678"/>
            <a:ext cx="5857383" cy="123690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AABBCC7-985C-57FE-4F9D-BC847FA90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792DB4-7B01-E6A9-4CB5-7B3D13FA275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CF27F906-D7E8-38C5-957C-82FD1BF3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03" y="1027703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6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2617-D328-4FE4-D67E-63BDB393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D03E87B-6FA8-7096-1E20-CFAAB129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3BEFCA06-B014-B2D5-EBF2-B7F75B58E18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CBC59D6-07A1-D80C-5D06-3CE36CB2D58B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692B7C-957B-4DF2-2D6B-49AEF99882A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5848B2B-F883-2273-699F-3344AEBC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22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6DA207-CED8-ADD4-713F-B648DEA4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7E2DB-2EFB-1F73-4FCC-C1515932C1B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43720-AA43-419C-13A3-45CBAD2F6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02" y="3327298"/>
            <a:ext cx="7829396" cy="793432"/>
          </a:xfrm>
          <a:prstGeom prst="rect">
            <a:avLst/>
          </a:prstGeom>
        </p:spPr>
      </p:pic>
      <p:pic>
        <p:nvPicPr>
          <p:cNvPr id="8" name="Picture 10" descr="Arquitectura Smart y Dumb Components en Angular">
            <a:extLst>
              <a:ext uri="{FF2B5EF4-FFF2-40B4-BE49-F238E27FC236}">
                <a16:creationId xmlns:a16="http://schemas.microsoft.com/office/drawing/2014/main" id="{B14E5EFE-A9FE-B883-6F5A-747416B7A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98" y="845444"/>
            <a:ext cx="1611516" cy="6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48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E6A0-B0E9-CA6F-A9C5-A19F2A37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CBC861-D351-A301-8A50-B537443BEA17}"/>
              </a:ext>
            </a:extLst>
          </p:cNvPr>
          <p:cNvSpPr txBox="1"/>
          <p:nvPr/>
        </p:nvSpPr>
        <p:spPr>
          <a:xfrm>
            <a:off x="642769" y="1836119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de pruebas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7E7969ED-C941-F37D-A43B-16EA6542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D1CA7FF-9B5A-50CA-7292-EA768B5060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2151C98-62A9-22F6-5E47-CE44D36D44C3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51C22F7-C10E-E7CF-C4EA-72185F75FAD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C3FFE75-356C-467A-43A4-02FEDA33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1AFD011-BBD5-13F6-60D0-6AB8734ED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9563AE-E512-7D28-D39F-1C6D89C4FDB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983CFEF-8E29-FFA5-C874-41C69806B2C7}"/>
              </a:ext>
            </a:extLst>
          </p:cNvPr>
          <p:cNvSpPr txBox="1"/>
          <p:nvPr/>
        </p:nvSpPr>
        <p:spPr>
          <a:xfrm>
            <a:off x="2514600" y="3364992"/>
            <a:ext cx="4983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PENDIENTE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95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D0F0-AEF4-2BE8-2A8D-3FE9103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E28A74F-4CDC-1AE2-61D1-77572254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E941D7F-59C0-62F9-6AAB-35FA85BA3E6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1BD2694-07F5-ADFC-6F38-A924780BF83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5F2725-A844-22F5-49DB-90DE55A8513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pic>
        <p:nvPicPr>
          <p:cNvPr id="10242" name="Picture 2" descr="SonarSource Reviews, Ratings &amp; Features 2024 | Gartner Peer Insights">
            <a:extLst>
              <a:ext uri="{FF2B5EF4-FFF2-40B4-BE49-F238E27FC236}">
                <a16:creationId xmlns:a16="http://schemas.microsoft.com/office/drawing/2014/main" id="{F19F2F50-BBCA-466C-CBFC-88182814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5" y="1941100"/>
            <a:ext cx="2323338" cy="8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F161038-E9A1-9861-8378-DE5EE6B1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24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E946197-27B6-F095-A72F-B9387D641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618EE73-9B6F-9475-4744-10563F95B045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C5C4D07D-49D1-C97A-6893-C3775D301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33" y="2995058"/>
            <a:ext cx="8719951" cy="33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CD3A-8F17-8BF2-0F67-8EBEE4DB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9822B99-95AF-E528-F961-04918E27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4D268E0-A9A3-6AF6-80A8-AFCD9E7E40D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6B4567A1-288D-5345-132C-B2CF1EED670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494811-1E0F-82F2-AEFE-0F6D2D4E273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Demostración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153D01C-8270-5C98-9D96-1F0A30E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178D29-0B33-F3F0-3391-28601B24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B391D-7ABC-F6B8-EF64-8A34F317F456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72DDBF6-1C72-FA6C-01B0-889E1B298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" y="1950957"/>
            <a:ext cx="8168557" cy="43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AD2D-991B-4160-BEC9-533A9FAE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3CA2581-4DBB-BE0E-84FF-74630AA6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FD4BC9-E8C1-63AE-4DA0-0E9000AFC92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673C2-6C49-CB39-5C4C-EDF275035D4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DD8785-B721-F319-A456-9826C88E1AFC}"/>
              </a:ext>
            </a:extLst>
          </p:cNvPr>
          <p:cNvSpPr txBox="1"/>
          <p:nvPr/>
        </p:nvSpPr>
        <p:spPr>
          <a:xfrm>
            <a:off x="406628" y="1141252"/>
            <a:ext cx="5296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Conclusiones y vías futuras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FFA8579-1371-5E2A-27E6-B09ECCAB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26</a:t>
            </a:fld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783936F-F52D-C190-676B-DD7A897B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0F11F0-3F2E-4915-A31B-CCDF7F04981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F926E2-8375-EA39-DE17-96B0D0D63D2A}"/>
              </a:ext>
            </a:extLst>
          </p:cNvPr>
          <p:cNvSpPr txBox="1"/>
          <p:nvPr/>
        </p:nvSpPr>
        <p:spPr>
          <a:xfrm>
            <a:off x="2276856" y="3325991"/>
            <a:ext cx="49834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PENDIENTE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580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E7C3-4D0D-84F3-089B-11B8950D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192.300+ Signo De Interrogación Fotografías de stock, fotos e imágenes  libres de derechos - iStock | Pregunta, Dudas, Interrogacion">
            <a:extLst>
              <a:ext uri="{FF2B5EF4-FFF2-40B4-BE49-F238E27FC236}">
                <a16:creationId xmlns:a16="http://schemas.microsoft.com/office/drawing/2014/main" id="{53C26473-9F06-1190-0D84-64F57E2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1" y="1844656"/>
            <a:ext cx="1629657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864E29D-8173-5C6F-1912-18822053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1F09839-216D-6E0C-00C9-E75E85BC283D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FC698BE-E142-CDAE-F4B7-61EE8061C81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B9A0D7-4F82-0C6F-DB62-31A1CBB4E4E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F1BE721-66BD-0867-6353-9D7BBC3C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CD134F-4FFD-D6BE-913C-25B30AC34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7D385C-44BA-0FD6-71B4-D99E06511EA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026" name="Picture 2" descr="Dentista de urgencias en Málaga | Clínica Pérez Saavedra">
            <a:extLst>
              <a:ext uri="{FF2B5EF4-FFF2-40B4-BE49-F238E27FC236}">
                <a16:creationId xmlns:a16="http://schemas.microsoft.com/office/drawing/2014/main" id="{5C26272A-1431-81BD-0477-128E8E2D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3" y="3149447"/>
            <a:ext cx="4240979" cy="27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tomía del diente">
            <a:extLst>
              <a:ext uri="{FF2B5EF4-FFF2-40B4-BE49-F238E27FC236}">
                <a16:creationId xmlns:a16="http://schemas.microsoft.com/office/drawing/2014/main" id="{2E7D9BF4-9E08-0282-46C9-6CEFE1ED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94" y="2256498"/>
            <a:ext cx="1916431" cy="13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rtopantomografía: Una radiografía completa de la salud dental">
            <a:extLst>
              <a:ext uri="{FF2B5EF4-FFF2-40B4-BE49-F238E27FC236}">
                <a16:creationId xmlns:a16="http://schemas.microsoft.com/office/drawing/2014/main" id="{97BF76BF-2EDF-D9F2-5F3A-E8CE54A7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" y="2276906"/>
            <a:ext cx="2609582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Java Spring Boot?. Java Spring Boot is a widely used… | by Dávid  Lakatos | Medium">
            <a:extLst>
              <a:ext uri="{FF2B5EF4-FFF2-40B4-BE49-F238E27FC236}">
                <a16:creationId xmlns:a16="http://schemas.microsoft.com/office/drawing/2014/main" id="{94E3C587-2FAC-BB3E-8B84-34DCAC82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86" y="2756000"/>
            <a:ext cx="2093695" cy="13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quitectura Smart y Dumb Components en Angular">
            <a:extLst>
              <a:ext uri="{FF2B5EF4-FFF2-40B4-BE49-F238E27FC236}">
                <a16:creationId xmlns:a16="http://schemas.microsoft.com/office/drawing/2014/main" id="{B7390C9C-8CE3-C746-1465-3B86F264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38" y="4087941"/>
            <a:ext cx="2779776" cy="11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56E63D-194A-CFFA-F5F4-C99E0BDAD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9273" y="5499362"/>
            <a:ext cx="2840411" cy="8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2982-E7F4-6A7D-3599-97FA13CA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4895B77-C707-0445-329F-734C16E194D6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Permitir a los odontólogos gestionar a sus pacientes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79395F3-DD87-0FD3-C105-6A6A51B5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794748B-783C-27C4-633C-8F17F0EF3A81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952DE8B-1C44-FD6F-BC64-08BF07D70A0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BA92A-D514-5168-C1EF-043CC5458D5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9E364D-E4C7-2D75-305C-754F17105CDB}"/>
              </a:ext>
            </a:extLst>
          </p:cNvPr>
          <p:cNvSpPr txBox="1"/>
          <p:nvPr/>
        </p:nvSpPr>
        <p:spPr>
          <a:xfrm>
            <a:off x="595402" y="34849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F0C2A5-91C3-A202-F9F7-83F31C251282}"/>
              </a:ext>
            </a:extLst>
          </p:cNvPr>
          <p:cNvSpPr txBox="1"/>
          <p:nvPr/>
        </p:nvSpPr>
        <p:spPr>
          <a:xfrm>
            <a:off x="490827" y="49948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759B39-EB30-A0F5-F0F0-1E3EC3D94F07}"/>
              </a:ext>
            </a:extLst>
          </p:cNvPr>
          <p:cNvSpPr txBox="1"/>
          <p:nvPr/>
        </p:nvSpPr>
        <p:spPr>
          <a:xfrm>
            <a:off x="4764091" y="3154471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3F996E-CE60-2229-2D5A-273A2BACA88A}"/>
              </a:ext>
            </a:extLst>
          </p:cNvPr>
          <p:cNvSpPr txBox="1"/>
          <p:nvPr/>
        </p:nvSpPr>
        <p:spPr>
          <a:xfrm>
            <a:off x="4764091" y="4934830"/>
            <a:ext cx="100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C0BC1785-0CC2-2194-C3F4-4A51474A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29" y="2871782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C4AE2027-9311-1E0C-A435-8ACD31A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4</a:t>
            </a:fld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1DE76EA4-AFD4-6C31-7CA9-C2C426C59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D6B180D-ABFE-297C-9D22-5B6139BD46FD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6" name="Picture 4" descr="Qué es un presupuesto? Tipos de presupuesto y ejemplos">
            <a:extLst>
              <a:ext uri="{FF2B5EF4-FFF2-40B4-BE49-F238E27FC236}">
                <a16:creationId xmlns:a16="http://schemas.microsoft.com/office/drawing/2014/main" id="{CE9F71AC-CFB4-8964-B30C-7EEEB03A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06" y="4459869"/>
            <a:ext cx="1659975" cy="13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Ortopantomografía: Una radiografía completa de la salud dental">
            <a:extLst>
              <a:ext uri="{FF2B5EF4-FFF2-40B4-BE49-F238E27FC236}">
                <a16:creationId xmlns:a16="http://schemas.microsoft.com/office/drawing/2014/main" id="{F50CC62A-0C3B-977E-D80A-20F27407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44" y="3048390"/>
            <a:ext cx="2609582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ita - Iconos gratis de asistencia sanitaria y médica">
            <a:extLst>
              <a:ext uri="{FF2B5EF4-FFF2-40B4-BE49-F238E27FC236}">
                <a16:creationId xmlns:a16="http://schemas.microsoft.com/office/drawing/2014/main" id="{BBC5CA51-E6D1-CDE0-ABC9-728BA452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98" y="4498293"/>
            <a:ext cx="1304791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A2330CA-9C12-9A5D-25EF-3244180B6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7076" y="2387829"/>
            <a:ext cx="2467319" cy="63826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EE31AE8-0896-B71F-E83B-A7C0266F7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896" y="3768030"/>
            <a:ext cx="2088464" cy="6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0095-2795-C952-A8C5-56992425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4507F75-9687-CEF1-DE23-915512FD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60BBA8D-EED6-E935-1896-D30E67BE331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A570C49-0E7F-C04E-7B2A-892B47A080BE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C8E13B-188F-F6C1-A58B-323E2738697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pic>
        <p:nvPicPr>
          <p:cNvPr id="3076" name="Picture 4" descr="Diseño PNG Y SVG De Dibujos Animados De Signo De Interrogación Cómico Para  Camisetas">
            <a:extLst>
              <a:ext uri="{FF2B5EF4-FFF2-40B4-BE49-F238E27FC236}">
                <a16:creationId xmlns:a16="http://schemas.microsoft.com/office/drawing/2014/main" id="{E95BAD9B-C0EB-2B9A-8052-6763C0E3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74" y="2584939"/>
            <a:ext cx="2913888" cy="29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BBF150D-C153-6CA5-8126-9C0155D2E3DE}"/>
              </a:ext>
            </a:extLst>
          </p:cNvPr>
          <p:cNvSpPr txBox="1"/>
          <p:nvPr/>
        </p:nvSpPr>
        <p:spPr>
          <a:xfrm>
            <a:off x="5482887" y="3690687"/>
            <a:ext cx="214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 aplicaciones</a:t>
            </a:r>
          </a:p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estudiadas</a:t>
            </a:r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75529BDB-ADBA-A394-0CDA-8E40D219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3E7E8EF-1F65-A0D0-4FFC-0EEF10376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47D447-08A7-C442-94BD-55BA1D1C2A0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2" descr="App de Doctoralia - Doctoralia Blog">
            <a:extLst>
              <a:ext uri="{FF2B5EF4-FFF2-40B4-BE49-F238E27FC236}">
                <a16:creationId xmlns:a16="http://schemas.microsoft.com/office/drawing/2014/main" id="{00D54258-23DC-BA52-C6E5-A0E2021A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8" y="1846323"/>
            <a:ext cx="1917896" cy="191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oftware de Salas de Espera | Nubimed">
            <a:extLst>
              <a:ext uri="{FF2B5EF4-FFF2-40B4-BE49-F238E27FC236}">
                <a16:creationId xmlns:a16="http://schemas.microsoft.com/office/drawing/2014/main" id="{3BA04AEA-FE37-A79B-958E-8FDB278E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19" y="1874233"/>
            <a:ext cx="1542128" cy="9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appy - Profesores - Apps en Google Play">
            <a:extLst>
              <a:ext uri="{FF2B5EF4-FFF2-40B4-BE49-F238E27FC236}">
                <a16:creationId xmlns:a16="http://schemas.microsoft.com/office/drawing/2014/main" id="{CB431541-B65C-6145-596C-849E3CCC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27" y="1672015"/>
            <a:ext cx="1353438" cy="13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dontonet: programa de gestión dental">
            <a:extLst>
              <a:ext uri="{FF2B5EF4-FFF2-40B4-BE49-F238E27FC236}">
                <a16:creationId xmlns:a16="http://schemas.microsoft.com/office/drawing/2014/main" id="{29B3B3D1-3358-08FB-986B-5CAA3DF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52" y="2823235"/>
            <a:ext cx="1636332" cy="73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N Program | Derecho Práctico">
            <a:extLst>
              <a:ext uri="{FF2B5EF4-FFF2-40B4-BE49-F238E27FC236}">
                <a16:creationId xmlns:a16="http://schemas.microsoft.com/office/drawing/2014/main" id="{B79D54D3-1451-7567-4F78-2F76415E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" y="4239369"/>
            <a:ext cx="1325245" cy="13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Klinikare (@Klinikare) / X">
            <a:extLst>
              <a:ext uri="{FF2B5EF4-FFF2-40B4-BE49-F238E27FC236}">
                <a16:creationId xmlns:a16="http://schemas.microsoft.com/office/drawing/2014/main" id="{104463A9-FE66-DEF2-C7E9-0B5EAC41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54" y="3817287"/>
            <a:ext cx="1157327" cy="11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asy Dental | LinkedIn">
            <a:extLst>
              <a:ext uri="{FF2B5EF4-FFF2-40B4-BE49-F238E27FC236}">
                <a16:creationId xmlns:a16="http://schemas.microsoft.com/office/drawing/2014/main" id="{D4829FC1-9327-ADD0-61D8-D8F2E7C4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13" y="5238782"/>
            <a:ext cx="1127949" cy="11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2C03850-81E3-5002-E86A-D75C83A56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682" y="5648585"/>
            <a:ext cx="2257740" cy="638264"/>
          </a:xfrm>
          <a:prstGeom prst="rect">
            <a:avLst/>
          </a:prstGeom>
        </p:spPr>
      </p:pic>
      <p:pic>
        <p:nvPicPr>
          <p:cNvPr id="3094" name="Picture 22" descr="OdontoSoftware">
            <a:extLst>
              <a:ext uri="{FF2B5EF4-FFF2-40B4-BE49-F238E27FC236}">
                <a16:creationId xmlns:a16="http://schemas.microsoft.com/office/drawing/2014/main" id="{F5BD0900-9F59-69A4-3415-DA594A19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7" y="5648585"/>
            <a:ext cx="2650408" cy="69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7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C124-FE7B-9506-B3B1-B59A9F81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2F380F7-9712-2EBB-C015-840135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6FF7C1D-1D98-28C9-6CC5-E3447BD08DD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867C578-A13C-C712-F7F0-0ED3F4A43F51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EFA4C0-31C2-6E0B-E996-4338189CF7A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045387-6584-8C66-5F52-7AB31A1BE244}"/>
              </a:ext>
            </a:extLst>
          </p:cNvPr>
          <p:cNvSpPr txBox="1"/>
          <p:nvPr/>
        </p:nvSpPr>
        <p:spPr>
          <a:xfrm>
            <a:off x="396817" y="2181738"/>
            <a:ext cx="8606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Agenda de citas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Poco intuitivas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Fichas clínicas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Introducción de demasiados datos personales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Gestión de tratamientos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Gestión de presupuestos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Facturación  Mostrar más claramente el estado en el que está el presupuesto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1668CE10-CDCF-D35A-9DDA-733F1ECB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6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7ECEF9C-D6B6-7BCD-C72F-56CF8F299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A4DB38-FC1A-8806-1987-1A029AB65893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4962BD-B6EC-103C-4EA8-7619AFA35A95}"/>
              </a:ext>
            </a:extLst>
          </p:cNvPr>
          <p:cNvSpPr txBox="1"/>
          <p:nvPr/>
        </p:nvSpPr>
        <p:spPr>
          <a:xfrm>
            <a:off x="355724" y="4519315"/>
            <a:ext cx="84325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Visualización de ficheros DICOM   Muchas veces no está integrado para el paciente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Emisión de documentos con firma electrónica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Muchas veces no es posible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E03FE-493D-28B3-DA8D-4AC2F9E2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620A772-CCF1-1101-51FF-03978D9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8053FC0-5299-F3EC-D073-8A5B498C3CC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7CEDFB1-55B8-0F54-F843-57373018D9A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F50382-6848-768A-31CD-7644C33045DA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Metodología</a:t>
            </a:r>
          </a:p>
        </p:txBody>
      </p:sp>
      <p:pic>
        <p:nvPicPr>
          <p:cNvPr id="4098" name="Picture 2" descr="What is Waterfall Project Management?">
            <a:extLst>
              <a:ext uri="{FF2B5EF4-FFF2-40B4-BE49-F238E27FC236}">
                <a16:creationId xmlns:a16="http://schemas.microsoft.com/office/drawing/2014/main" id="{69B48A05-34E6-AF71-6EB5-8731C2B6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7" y="2216528"/>
            <a:ext cx="3786731" cy="29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FEE933-CB67-3189-71F7-87CF8C2FE40A}"/>
              </a:ext>
            </a:extLst>
          </p:cNvPr>
          <p:cNvSpPr txBox="1"/>
          <p:nvPr/>
        </p:nvSpPr>
        <p:spPr>
          <a:xfrm>
            <a:off x="6121991" y="2016473"/>
            <a:ext cx="127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Kanban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B525471B-8CE0-05F4-EED8-7028B4B2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7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E3915B8-B29A-FF6C-51DC-5627B8BB4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F32701-B133-FB34-1EFB-A23CF2D1EC1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B0BC44-8709-58AC-52BC-D4BADA431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690" y="2602299"/>
            <a:ext cx="4665451" cy="22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B8A2-1D77-7A87-2990-3C9A49D7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ring Boot + Angular 8 example: Build a CRUD App - BezKoder">
            <a:extLst>
              <a:ext uri="{FF2B5EF4-FFF2-40B4-BE49-F238E27FC236}">
                <a16:creationId xmlns:a16="http://schemas.microsoft.com/office/drawing/2014/main" id="{C4552391-2660-7E3C-5AF1-6B21E38C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18" y="2194078"/>
            <a:ext cx="6800702" cy="25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F0598DB-F442-9E38-4B3E-D662065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A766A93-3E81-45C6-425A-4F67716ED922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C718A94-5DB7-4016-F117-0E35E3AB7BC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91EC5D-6485-FF62-4358-12F97128244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CA4F90-58C9-5A20-6761-E7E9C5AA6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92" y="4902227"/>
            <a:ext cx="1757438" cy="1296697"/>
          </a:xfrm>
          <a:prstGeom prst="rect">
            <a:avLst/>
          </a:prstGeom>
        </p:spPr>
      </p:pic>
      <p:pic>
        <p:nvPicPr>
          <p:cNvPr id="6158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39612CEC-155E-A659-5F18-2C20C921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67" y="1639637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FACE0C5A-DF9B-019B-0F41-72A76C1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7EABBF-A1C9-FCB3-E350-277734606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8CE9D75-4F72-0AB7-4A56-06F70A1516B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10" descr="Arquitectura Smart y Dumb Components en Angular">
            <a:extLst>
              <a:ext uri="{FF2B5EF4-FFF2-40B4-BE49-F238E27FC236}">
                <a16:creationId xmlns:a16="http://schemas.microsoft.com/office/drawing/2014/main" id="{41D81384-FAD4-D28B-9269-6C6CF901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69" y="1639637"/>
            <a:ext cx="1920240" cy="7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é es MySQL? | OVHcloud España">
            <a:extLst>
              <a:ext uri="{FF2B5EF4-FFF2-40B4-BE49-F238E27FC236}">
                <a16:creationId xmlns:a16="http://schemas.microsoft.com/office/drawing/2014/main" id="{B790C97C-A2BC-2E1B-2B0E-54A84CE7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31" y="1614466"/>
            <a:ext cx="1920240" cy="82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xtrayendo datos desde una página web con una API REST - Cliente">
            <a:extLst>
              <a:ext uri="{FF2B5EF4-FFF2-40B4-BE49-F238E27FC236}">
                <a16:creationId xmlns:a16="http://schemas.microsoft.com/office/drawing/2014/main" id="{CB2E58CD-3ACD-434B-088A-DB2BC2E6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07" y="4703633"/>
            <a:ext cx="3171778" cy="17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049523-C447-01CE-DCD5-C43641CBC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637" y="5143253"/>
            <a:ext cx="1847701" cy="7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B67-0A4B-0B4C-E290-6D24485E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AA8BE374-2E53-159D-55F3-AF210C3C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A03DB55-C8B8-1BE2-F405-719F5D4DB1A0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BE8AB93-6EF5-1F6D-F5DA-D5BF275824B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812B78-79E0-54C7-A017-A62794B6A870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20B6AFE3-BF07-14B3-C99F-1400853B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9</a:t>
            </a:fld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59C2E50-0200-8427-0544-6A07BF171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999D07B-9912-45EA-D545-6F20AEEA7C0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4102" name="Picture 6" descr="Jaspersoft | LinkedIn">
            <a:extLst>
              <a:ext uri="{FF2B5EF4-FFF2-40B4-BE49-F238E27FC236}">
                <a16:creationId xmlns:a16="http://schemas.microsoft.com/office/drawing/2014/main" id="{E2A01668-B068-0AC1-891F-D320AE28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7" y="2282796"/>
            <a:ext cx="1233475" cy="12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CM4CHE - Open Source Image Management">
            <a:extLst>
              <a:ext uri="{FF2B5EF4-FFF2-40B4-BE49-F238E27FC236}">
                <a16:creationId xmlns:a16="http://schemas.microsoft.com/office/drawing/2014/main" id="{ADCB9738-8C93-6580-2DAA-7F1EEAE6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5" y="2214764"/>
            <a:ext cx="1426365" cy="14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cando provecho de Swagger - parte 2 · Blog de Tokiotas">
            <a:extLst>
              <a:ext uri="{FF2B5EF4-FFF2-40B4-BE49-F238E27FC236}">
                <a16:creationId xmlns:a16="http://schemas.microsoft.com/office/drawing/2014/main" id="{FBABD579-C237-B5B9-3345-486EF12F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2551176"/>
            <a:ext cx="2302255" cy="6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otstrap (framework) - Wikipedia, la enciclopedia libre">
            <a:extLst>
              <a:ext uri="{FF2B5EF4-FFF2-40B4-BE49-F238E27FC236}">
                <a16:creationId xmlns:a16="http://schemas.microsoft.com/office/drawing/2014/main" id="{B8661C48-ECAF-EF65-0577-7C377D5FB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64" y="4563199"/>
            <a:ext cx="1336882" cy="10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Ya fue liberada la nueva versión de nginx 1.22.0">
            <a:extLst>
              <a:ext uri="{FF2B5EF4-FFF2-40B4-BE49-F238E27FC236}">
                <a16:creationId xmlns:a16="http://schemas.microsoft.com/office/drawing/2014/main" id="{8BE86DC2-BA3A-DBBB-D081-FD3DA9DE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22" y="4704992"/>
            <a:ext cx="1997914" cy="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terial Design: Merits and Principles for App Development | Flexsin Blog">
            <a:extLst>
              <a:ext uri="{FF2B5EF4-FFF2-40B4-BE49-F238E27FC236}">
                <a16:creationId xmlns:a16="http://schemas.microsoft.com/office/drawing/2014/main" id="{D4EB0484-EFFB-CCF2-7AF0-5B26AD6C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52" y="4387928"/>
            <a:ext cx="2296332" cy="12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mbok: To use or not to use, that is the blog | by Mohammed Atif | Level  Up Coding">
            <a:extLst>
              <a:ext uri="{FF2B5EF4-FFF2-40B4-BE49-F238E27FC236}">
                <a16:creationId xmlns:a16="http://schemas.microsoft.com/office/drawing/2014/main" id="{2AADDA2F-CD22-9D84-4025-61AE9EF2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96" y="2351742"/>
            <a:ext cx="2303602" cy="115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nstalar Docker y Docker-compose - jblazquez">
            <a:extLst>
              <a:ext uri="{FF2B5EF4-FFF2-40B4-BE49-F238E27FC236}">
                <a16:creationId xmlns:a16="http://schemas.microsoft.com/office/drawing/2014/main" id="{9A1B7715-0250-0120-ACD8-6229661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18" y="457707"/>
            <a:ext cx="3022766" cy="17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</TotalTime>
  <Words>602</Words>
  <Application>Microsoft Office PowerPoint</Application>
  <PresentationFormat>Presentación en pantalla (4:3)</PresentationFormat>
  <Paragraphs>150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Moreno</dc:creator>
  <cp:lastModifiedBy>Roberto Moreno</cp:lastModifiedBy>
  <cp:revision>8</cp:revision>
  <dcterms:created xsi:type="dcterms:W3CDTF">2024-12-07T15:24:13Z</dcterms:created>
  <dcterms:modified xsi:type="dcterms:W3CDTF">2025-04-23T23:52:20Z</dcterms:modified>
</cp:coreProperties>
</file>